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64" r:id="rId10"/>
    <p:sldId id="275" r:id="rId11"/>
    <p:sldId id="270" r:id="rId12"/>
    <p:sldId id="266" r:id="rId13"/>
    <p:sldId id="268" r:id="rId14"/>
    <p:sldId id="267" r:id="rId15"/>
    <p:sldId id="265" r:id="rId16"/>
    <p:sldId id="271" r:id="rId17"/>
    <p:sldId id="269" r:id="rId18"/>
    <p:sldId id="274" r:id="rId19"/>
    <p:sldId id="276" r:id="rId20"/>
    <p:sldId id="272" r:id="rId21"/>
  </p:sldIdLst>
  <p:sldSz cx="12192000" cy="6858000"/>
  <p:notesSz cx="6858000" cy="9144000"/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1" d="100"/>
          <a:sy n="91" d="100"/>
        </p:scale>
        <p:origin x="20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8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KI-Logo_rgb_platta.tif                                         001030A5Macintosh HD                   BBA748FD:"/>
          <p:cNvPicPr>
            <a:picLocks noChangeAspect="1" noChangeArrowheads="1"/>
          </p:cNvPicPr>
          <p:nvPr/>
        </p:nvPicPr>
        <p:blipFill>
          <a:blip r:embed="rId2" cstate="print"/>
          <a:srcRect l="1666" t="2222" r="1683" b="2245"/>
          <a:stretch>
            <a:fillRect/>
          </a:stretch>
        </p:blipFill>
        <p:spPr bwMode="auto">
          <a:xfrm>
            <a:off x="203200" y="152400"/>
            <a:ext cx="11785600" cy="6553200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676400"/>
            <a:ext cx="10363200" cy="1143000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2743200"/>
            <a:ext cx="8534400" cy="1752600"/>
          </a:xfrm>
        </p:spPr>
        <p:txBody>
          <a:bodyPr/>
          <a:lstStyle>
            <a:lvl1pPr marL="0" indent="0">
              <a:buFont typeface="Wingdings" charset="2"/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underrubrikformat</a:t>
            </a:r>
          </a:p>
        </p:txBody>
      </p:sp>
    </p:spTree>
    <p:extLst>
      <p:ext uri="{BB962C8B-B14F-4D97-AF65-F5344CB8AC3E}">
        <p14:creationId xmlns:p14="http://schemas.microsoft.com/office/powerpoint/2010/main" val="210842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28F942-898F-4494-9CE5-2EBCC32B47AD}" type="datetimeFigureOut">
              <a:rPr lang="sv-SE" smtClean="0"/>
              <a:t>2021-08-16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B6F553-9C93-4DED-B859-82A4F6B891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1458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492067" y="1054100"/>
            <a:ext cx="2590800" cy="5181600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719667" y="1054100"/>
            <a:ext cx="7569200" cy="5181600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28F942-898F-4494-9CE5-2EBCC32B47AD}" type="datetimeFigureOut">
              <a:rPr lang="sv-SE" smtClean="0"/>
              <a:t>2021-08-16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B6F553-9C93-4DED-B859-82A4F6B891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5984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28F942-898F-4494-9CE5-2EBCC32B47AD}" type="datetimeFigureOut">
              <a:rPr lang="sv-SE" smtClean="0"/>
              <a:t>2021-08-16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B6F553-9C93-4DED-B859-82A4F6B891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9354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28F942-898F-4494-9CE5-2EBCC32B47AD}" type="datetimeFigureOut">
              <a:rPr lang="sv-SE" smtClean="0"/>
              <a:t>2021-08-16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B6F553-9C93-4DED-B859-82A4F6B891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40702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19667" y="21209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02867" y="21209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28F942-898F-4494-9CE5-2EBCC32B47AD}" type="datetimeFigureOut">
              <a:rPr lang="sv-SE" smtClean="0"/>
              <a:t>2021-08-16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B6F553-9C93-4DED-B859-82A4F6B891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57530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28F942-898F-4494-9CE5-2EBCC32B47AD}" type="datetimeFigureOut">
              <a:rPr lang="sv-SE" smtClean="0"/>
              <a:t>2021-08-16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B6F553-9C93-4DED-B859-82A4F6B891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6320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28F942-898F-4494-9CE5-2EBCC32B47AD}" type="datetimeFigureOut">
              <a:rPr lang="sv-SE" smtClean="0"/>
              <a:t>2021-08-16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B6F553-9C93-4DED-B859-82A4F6B891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3542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28F942-898F-4494-9CE5-2EBCC32B47AD}" type="datetimeFigureOut">
              <a:rPr lang="sv-SE" smtClean="0"/>
              <a:t>2021-08-16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B6F553-9C93-4DED-B859-82A4F6B891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7661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28F942-898F-4494-9CE5-2EBCC32B47AD}" type="datetimeFigureOut">
              <a:rPr lang="sv-SE" smtClean="0"/>
              <a:t>2021-08-16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B6F553-9C93-4DED-B859-82A4F6B891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2112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28F942-898F-4494-9CE5-2EBCC32B47AD}" type="datetimeFigureOut">
              <a:rPr lang="sv-SE" smtClean="0"/>
              <a:t>2021-08-16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B6F553-9C93-4DED-B859-82A4F6B891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7610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KI-Logo_rgb.tif                                                001030A5Macintosh HD                   BBA748FD: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571567" y="182563"/>
            <a:ext cx="2302933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9667" y="10541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bakgrundsrubriken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667" y="21209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737600" y="6477000"/>
            <a:ext cx="2540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bg2"/>
                </a:solidFill>
                <a:latin typeface="+mn-lt"/>
              </a:defRPr>
            </a:lvl1pPr>
          </a:lstStyle>
          <a:p>
            <a:fld id="{6128F942-898F-4494-9CE5-2EBCC32B47AD}" type="datetimeFigureOut">
              <a:rPr lang="sv-SE" smtClean="0"/>
              <a:t>2021-08-16</a:t>
            </a:fld>
            <a:endParaRPr lang="sv-S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" y="6477000"/>
            <a:ext cx="3860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bg2"/>
                </a:solidFill>
                <a:latin typeface="+mn-lt"/>
              </a:defRPr>
            </a:lvl1pPr>
          </a:lstStyle>
          <a:p>
            <a:endParaRPr lang="sv-S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72800" y="6477000"/>
            <a:ext cx="914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b="1">
                <a:solidFill>
                  <a:schemeClr val="bg2"/>
                </a:solidFill>
                <a:latin typeface="+mn-lt"/>
              </a:defRPr>
            </a:lvl1pPr>
          </a:lstStyle>
          <a:p>
            <a:fld id="{7AB6F553-9C93-4DED-B859-82A4F6B89133}" type="slidenum">
              <a:rPr lang="sv-SE" smtClean="0"/>
              <a:t>‹#›</a:t>
            </a:fld>
            <a:endParaRPr lang="sv-SE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711200" y="6400800"/>
            <a:ext cx="110744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 sz="1800"/>
          </a:p>
        </p:txBody>
      </p:sp>
    </p:spTree>
    <p:extLst>
      <p:ext uri="{BB962C8B-B14F-4D97-AF65-F5344CB8AC3E}">
        <p14:creationId xmlns:p14="http://schemas.microsoft.com/office/powerpoint/2010/main" val="810425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charset="2"/>
        <a:buChar char="à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1600">
          <a:solidFill>
            <a:schemeClr val="accent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Wingdings" charset="2"/>
        <a:buChar char="à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0v9Cc7N9rX4" TargetMode="External"/><Relationship Id="rId2" Type="http://schemas.openxmlformats.org/officeDocument/2006/relationships/hyperlink" Target="https://youtu.be/-HGaJV8B02Q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youtu.be/5DWbO-AVD7k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AAEB01F-3CFE-456A-A2C3-70251C63B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676400"/>
            <a:ext cx="10363200" cy="3063380"/>
          </a:xfrm>
        </p:spPr>
        <p:txBody>
          <a:bodyPr/>
          <a:lstStyle/>
          <a:p>
            <a:pPr algn="ctr"/>
            <a:r>
              <a:rPr lang="sv-SE" dirty="0" err="1"/>
              <a:t>Nursing</a:t>
            </a:r>
            <a:r>
              <a:rPr lang="sv-SE" dirty="0"/>
              <a:t> Anne med tillbehör</a:t>
            </a:r>
          </a:p>
        </p:txBody>
      </p:sp>
    </p:spTree>
    <p:extLst>
      <p:ext uri="{BB962C8B-B14F-4D97-AF65-F5344CB8AC3E}">
        <p14:creationId xmlns:p14="http://schemas.microsoft.com/office/powerpoint/2010/main" val="4257984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inomhus&#10;&#10;Automatiskt genererad beskrivning">
            <a:extLst>
              <a:ext uri="{FF2B5EF4-FFF2-40B4-BE49-F238E27FC236}">
                <a16:creationId xmlns:a16="http://schemas.microsoft.com/office/drawing/2014/main" id="{BFD38BFD-FAF7-45CB-91CA-662492734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100" y="302004"/>
            <a:ext cx="4495625" cy="5949425"/>
          </a:xfrm>
          <a:prstGeom prst="rect">
            <a:avLst/>
          </a:prstGeom>
        </p:spPr>
      </p:pic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CFAB9C17-D2CE-4B93-845B-CCEAAADC1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667" y="2120900"/>
            <a:ext cx="3810388" cy="4114800"/>
          </a:xfrm>
        </p:spPr>
        <p:txBody>
          <a:bodyPr/>
          <a:lstStyle/>
          <a:p>
            <a:pPr marL="0" indent="0">
              <a:buNone/>
            </a:pPr>
            <a:r>
              <a:rPr lang="sv-SE" sz="2400" dirty="0">
                <a:solidFill>
                  <a:schemeClr val="accent1"/>
                </a:solidFill>
              </a:rPr>
              <a:t>Backar med tillbehör förvaras i manöverrummet</a:t>
            </a:r>
          </a:p>
        </p:txBody>
      </p:sp>
    </p:spTree>
    <p:extLst>
      <p:ext uri="{BB962C8B-B14F-4D97-AF65-F5344CB8AC3E}">
        <p14:creationId xmlns:p14="http://schemas.microsoft.com/office/powerpoint/2010/main" val="1324900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A1A4D1-06D9-4B4E-B3AE-DAA3F486C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318437"/>
            <a:ext cx="4011084" cy="3264195"/>
          </a:xfrm>
        </p:spPr>
        <p:txBody>
          <a:bodyPr wrap="square" anchor="b">
            <a:noAutofit/>
          </a:bodyPr>
          <a:lstStyle/>
          <a:p>
            <a:r>
              <a:rPr lang="sv-SE" sz="4400" dirty="0"/>
              <a:t>Översikt av olika funktioner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D81D4ADD-90D2-42D9-ADC8-0FBA3EBB5B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" b="35160"/>
          <a:stretch/>
        </p:blipFill>
        <p:spPr>
          <a:xfrm>
            <a:off x="4787999" y="932270"/>
            <a:ext cx="6553556" cy="5266512"/>
          </a:xfrm>
          <a:noFill/>
        </p:spPr>
      </p:pic>
    </p:spTree>
    <p:extLst>
      <p:ext uri="{BB962C8B-B14F-4D97-AF65-F5344CB8AC3E}">
        <p14:creationId xmlns:p14="http://schemas.microsoft.com/office/powerpoint/2010/main" val="2146518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02AF793-8E6A-4078-A23F-70709A11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614990"/>
            <a:ext cx="4011084" cy="969261"/>
          </a:xfrm>
        </p:spPr>
        <p:txBody>
          <a:bodyPr wrap="square" anchor="b">
            <a:normAutofit/>
          </a:bodyPr>
          <a:lstStyle/>
          <a:p>
            <a:r>
              <a:rPr lang="sv-SE" sz="4000" dirty="0"/>
              <a:t>Pulspalpation</a:t>
            </a:r>
          </a:p>
        </p:txBody>
      </p:sp>
      <p:pic>
        <p:nvPicPr>
          <p:cNvPr id="5" name="Platshållare för innehåll 4" descr="En bild som visar kläder&#10;&#10;Automatiskt genererad beskrivning">
            <a:extLst>
              <a:ext uri="{FF2B5EF4-FFF2-40B4-BE49-F238E27FC236}">
                <a16:creationId xmlns:a16="http://schemas.microsoft.com/office/drawing/2014/main" id="{3DFB83F3-0051-4D68-9C03-73CD9A13FC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329" y="614991"/>
            <a:ext cx="4614973" cy="5628017"/>
          </a:xfrm>
          <a:noFill/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4EAD888-3835-40C6-B28F-8DFFE38FA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222205"/>
            <a:ext cx="3717850" cy="3903959"/>
          </a:xfrm>
        </p:spPr>
        <p:txBody>
          <a:bodyPr/>
          <a:lstStyle/>
          <a:p>
            <a:r>
              <a:rPr lang="en-US" sz="2400" dirty="0" err="1"/>
              <a:t>På</a:t>
            </a:r>
            <a:r>
              <a:rPr lang="en-US" sz="2400" dirty="0"/>
              <a:t> de </a:t>
            </a:r>
            <a:r>
              <a:rPr lang="en-US" sz="2400" dirty="0" err="1"/>
              <a:t>markerade</a:t>
            </a:r>
            <a:r>
              <a:rPr lang="en-US" sz="2400" dirty="0"/>
              <a:t> </a:t>
            </a:r>
            <a:r>
              <a:rPr lang="en-US" sz="2400" dirty="0" err="1"/>
              <a:t>punkterna</a:t>
            </a:r>
            <a:r>
              <a:rPr lang="en-US" sz="2400" dirty="0"/>
              <a:t> </a:t>
            </a:r>
            <a:r>
              <a:rPr lang="en-US" sz="2400" dirty="0" err="1"/>
              <a:t>kan</a:t>
            </a:r>
            <a:r>
              <a:rPr lang="en-US" sz="2400" dirty="0"/>
              <a:t> pulsar </a:t>
            </a:r>
            <a:r>
              <a:rPr lang="en-US" sz="2400" dirty="0" err="1"/>
              <a:t>palperas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0553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F02ADBB-F4F8-4887-9383-157B0AFB6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14" y="542260"/>
            <a:ext cx="4011084" cy="1903228"/>
          </a:xfrm>
        </p:spPr>
        <p:txBody>
          <a:bodyPr wrap="square" anchor="b">
            <a:noAutofit/>
          </a:bodyPr>
          <a:lstStyle/>
          <a:p>
            <a:r>
              <a:rPr lang="sv-SE" sz="3600" dirty="0"/>
              <a:t>Auskultation – placering mikrofoner</a:t>
            </a:r>
          </a:p>
        </p:txBody>
      </p:sp>
      <p:pic>
        <p:nvPicPr>
          <p:cNvPr id="5" name="Platshållare för innehåll 4" descr="En bild som visar leksak, docka&#10;&#10;Automatiskt genererad beskrivning">
            <a:extLst>
              <a:ext uri="{FF2B5EF4-FFF2-40B4-BE49-F238E27FC236}">
                <a16:creationId xmlns:a16="http://schemas.microsoft.com/office/drawing/2014/main" id="{B64BA954-2521-4C48-A006-1E43A23CF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458" y="462627"/>
            <a:ext cx="5253168" cy="5853113"/>
          </a:xfrm>
          <a:noFill/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974C514-9306-477B-B569-5741B8491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70791"/>
            <a:ext cx="4011084" cy="3255373"/>
          </a:xfrm>
        </p:spPr>
        <p:txBody>
          <a:bodyPr/>
          <a:lstStyle/>
          <a:p>
            <a:r>
              <a:rPr lang="en-US" sz="2400" dirty="0" err="1"/>
              <a:t>Bilden</a:t>
            </a:r>
            <a:r>
              <a:rPr lang="en-US" sz="2400" dirty="0"/>
              <a:t> </a:t>
            </a:r>
            <a:r>
              <a:rPr lang="en-US" sz="2400" dirty="0" err="1"/>
              <a:t>visar</a:t>
            </a:r>
            <a:r>
              <a:rPr lang="en-US" sz="2400" dirty="0"/>
              <a:t> var man </a:t>
            </a:r>
            <a:r>
              <a:rPr lang="en-US" sz="2400" dirty="0" err="1"/>
              <a:t>kan</a:t>
            </a:r>
            <a:r>
              <a:rPr lang="en-US" sz="2400" dirty="0"/>
              <a:t> </a:t>
            </a:r>
            <a:r>
              <a:rPr lang="en-US" sz="2400" dirty="0" err="1"/>
              <a:t>auskultera</a:t>
            </a:r>
            <a:r>
              <a:rPr lang="en-US" sz="2400" dirty="0"/>
              <a:t> lung-, </a:t>
            </a:r>
            <a:r>
              <a:rPr lang="en-US" sz="2400" dirty="0" err="1"/>
              <a:t>hjärt</a:t>
            </a:r>
            <a:r>
              <a:rPr lang="en-US" sz="2400" dirty="0"/>
              <a:t>- </a:t>
            </a:r>
            <a:r>
              <a:rPr lang="en-US" sz="2400" dirty="0" err="1"/>
              <a:t>och</a:t>
            </a:r>
            <a:r>
              <a:rPr lang="en-US" sz="2400" dirty="0"/>
              <a:t> </a:t>
            </a:r>
            <a:r>
              <a:rPr lang="en-US" sz="2400" dirty="0" err="1"/>
              <a:t>tarmljud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03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person, inomhus&#10;&#10;Automatiskt genererad beskrivning">
            <a:extLst>
              <a:ext uri="{FF2B5EF4-FFF2-40B4-BE49-F238E27FC236}">
                <a16:creationId xmlns:a16="http://schemas.microsoft.com/office/drawing/2014/main" id="{B9D0B30E-6E4F-4A90-A1B1-6A7EDB2AA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026" y="284257"/>
            <a:ext cx="4471667" cy="5962223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27841DB-6B50-4313-A7DF-5327BFA35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Mäta blodtryck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726EB96-76BA-4D1B-A59A-0D7EC0BD7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492" y="1940311"/>
            <a:ext cx="3321737" cy="3402759"/>
          </a:xfrm>
        </p:spPr>
        <p:txBody>
          <a:bodyPr/>
          <a:lstStyle/>
          <a:p>
            <a:r>
              <a:rPr lang="sv-SE" dirty="0"/>
              <a:t>Bilden visar hur blodtrycksmanschetten kopplas till </a:t>
            </a:r>
            <a:r>
              <a:rPr lang="sv-SE" dirty="0" err="1"/>
              <a:t>Nursing</a:t>
            </a:r>
            <a:r>
              <a:rPr lang="sv-SE" dirty="0"/>
              <a:t> Anne.</a:t>
            </a:r>
          </a:p>
          <a:p>
            <a:r>
              <a:rPr lang="sv-SE" dirty="0"/>
              <a:t>I övrigt fungerar manschetten som vanligt.</a:t>
            </a:r>
          </a:p>
          <a:p>
            <a:r>
              <a:rPr lang="sv-SE" dirty="0"/>
              <a:t>Stetoskop finns i manöverrummet.</a:t>
            </a: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1043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906CC9F-0BC8-458D-8CBC-8B0B3066B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wrap="square" anchor="b">
            <a:normAutofit/>
          </a:bodyPr>
          <a:lstStyle/>
          <a:p>
            <a:r>
              <a:rPr lang="sv-SE" sz="3600" dirty="0"/>
              <a:t>Injektionsställen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E4FA8165-E40E-4CE0-A411-A8BB79181A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418" y="868300"/>
            <a:ext cx="4727223" cy="5449250"/>
          </a:xfrm>
          <a:noFill/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2B570DF-52C7-42B4-B907-92CCF93570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/>
          <a:p>
            <a:endParaRPr lang="en-US" dirty="0"/>
          </a:p>
          <a:p>
            <a:r>
              <a:rPr lang="en-US" sz="2400" dirty="0" err="1"/>
              <a:t>Bilden</a:t>
            </a:r>
            <a:r>
              <a:rPr lang="en-US" sz="2400" dirty="0"/>
              <a:t> </a:t>
            </a:r>
            <a:r>
              <a:rPr lang="en-US" sz="2400" dirty="0" err="1"/>
              <a:t>visar</a:t>
            </a:r>
            <a:r>
              <a:rPr lang="en-US" sz="2400" dirty="0"/>
              <a:t> var man </a:t>
            </a:r>
            <a:r>
              <a:rPr lang="en-US" sz="2400" dirty="0" err="1"/>
              <a:t>kan</a:t>
            </a:r>
            <a:r>
              <a:rPr lang="en-US" sz="2400" dirty="0"/>
              <a:t> </a:t>
            </a:r>
            <a:r>
              <a:rPr lang="en-US" sz="2400" dirty="0" err="1"/>
              <a:t>ge</a:t>
            </a:r>
            <a:r>
              <a:rPr lang="en-US" sz="2400" dirty="0"/>
              <a:t> </a:t>
            </a:r>
            <a:r>
              <a:rPr lang="en-US" sz="2400" dirty="0" err="1"/>
              <a:t>olika</a:t>
            </a:r>
            <a:r>
              <a:rPr lang="en-US" sz="2400" dirty="0"/>
              <a:t> </a:t>
            </a:r>
            <a:r>
              <a:rPr lang="en-US" sz="2400" dirty="0" err="1"/>
              <a:t>injektioner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Turkosa</a:t>
            </a:r>
            <a:r>
              <a:rPr lang="en-US" sz="2400" dirty="0"/>
              <a:t> </a:t>
            </a:r>
            <a:r>
              <a:rPr lang="en-US" sz="2400" dirty="0" err="1"/>
              <a:t>markeringar</a:t>
            </a:r>
            <a:r>
              <a:rPr lang="en-US" sz="2400" dirty="0"/>
              <a:t> </a:t>
            </a:r>
            <a:r>
              <a:rPr lang="en-US" sz="2400" dirty="0" err="1"/>
              <a:t>visar</a:t>
            </a:r>
            <a:r>
              <a:rPr lang="en-US" sz="2400" dirty="0"/>
              <a:t> var man </a:t>
            </a:r>
            <a:r>
              <a:rPr lang="en-US" sz="2400" dirty="0" err="1"/>
              <a:t>kan</a:t>
            </a:r>
            <a:r>
              <a:rPr lang="en-US" sz="2400" dirty="0"/>
              <a:t> </a:t>
            </a:r>
            <a:r>
              <a:rPr lang="en-US" sz="2400" dirty="0" err="1"/>
              <a:t>ge</a:t>
            </a:r>
            <a:r>
              <a:rPr lang="en-US" sz="2400" dirty="0"/>
              <a:t> </a:t>
            </a:r>
            <a:r>
              <a:rPr lang="en-US" sz="2400" dirty="0" err="1"/>
              <a:t>våta</a:t>
            </a:r>
            <a:r>
              <a:rPr lang="en-US" sz="2400" dirty="0"/>
              <a:t> </a:t>
            </a:r>
            <a:r>
              <a:rPr lang="en-US" sz="2400" dirty="0" err="1"/>
              <a:t>injektioner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 err="1">
                <a:solidFill>
                  <a:srgbClr val="FF0000"/>
                </a:solidFill>
              </a:rPr>
              <a:t>Röda</a:t>
            </a:r>
            <a:r>
              <a:rPr lang="en-US" sz="2400" dirty="0"/>
              <a:t> </a:t>
            </a:r>
            <a:r>
              <a:rPr lang="en-US" sz="2400" dirty="0" err="1"/>
              <a:t>markeringar</a:t>
            </a:r>
            <a:r>
              <a:rPr lang="en-US" sz="2400" dirty="0"/>
              <a:t> </a:t>
            </a:r>
            <a:r>
              <a:rPr lang="en-US" sz="2400" dirty="0" err="1"/>
              <a:t>visar</a:t>
            </a:r>
            <a:r>
              <a:rPr lang="en-US" sz="2400" dirty="0"/>
              <a:t> </a:t>
            </a:r>
            <a:r>
              <a:rPr lang="en-US" sz="2400" dirty="0" err="1"/>
              <a:t>att</a:t>
            </a:r>
            <a:r>
              <a:rPr lang="en-US" sz="2400" dirty="0"/>
              <a:t> man </a:t>
            </a:r>
            <a:r>
              <a:rPr lang="en-US" sz="2400" dirty="0" err="1"/>
              <a:t>endast</a:t>
            </a:r>
            <a:r>
              <a:rPr lang="en-US" sz="2400" dirty="0"/>
              <a:t> </a:t>
            </a:r>
            <a:r>
              <a:rPr lang="en-US" sz="2400" dirty="0" err="1"/>
              <a:t>kan</a:t>
            </a:r>
            <a:r>
              <a:rPr lang="en-US" sz="2400" dirty="0"/>
              <a:t> </a:t>
            </a:r>
            <a:r>
              <a:rPr lang="en-US" sz="2400" dirty="0" err="1"/>
              <a:t>ge</a:t>
            </a:r>
            <a:r>
              <a:rPr lang="en-US" sz="2400" dirty="0"/>
              <a:t> </a:t>
            </a:r>
            <a:r>
              <a:rPr lang="en-US" sz="2400" dirty="0" err="1"/>
              <a:t>torra</a:t>
            </a:r>
            <a:r>
              <a:rPr lang="en-US" sz="2400" dirty="0"/>
              <a:t> </a:t>
            </a:r>
            <a:r>
              <a:rPr lang="en-US" sz="2400" dirty="0" err="1"/>
              <a:t>injektioner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6993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B890FD3-A049-4426-97EE-BFD846F3E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970959"/>
          </a:xfrm>
        </p:spPr>
        <p:txBody>
          <a:bodyPr wrap="square" anchor="b">
            <a:normAutofit/>
          </a:bodyPr>
          <a:lstStyle/>
          <a:p>
            <a:r>
              <a:rPr lang="sv-SE" sz="3200" dirty="0"/>
              <a:t>Översikt portar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8FDB61C9-F6A0-43D6-9B7E-253747489F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307" y="891866"/>
            <a:ext cx="4477631" cy="5447265"/>
          </a:xfrm>
          <a:noFill/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3EB64E3-DE26-4D2A-9FC9-BBD0FE055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153920"/>
            <a:ext cx="4011084" cy="3972244"/>
          </a:xfrm>
        </p:spPr>
        <p:txBody>
          <a:bodyPr/>
          <a:lstStyle/>
          <a:p>
            <a:r>
              <a:rPr lang="en-US" sz="2400" dirty="0" err="1"/>
              <a:t>Bilden</a:t>
            </a:r>
            <a:r>
              <a:rPr lang="en-US" sz="2400" dirty="0"/>
              <a:t> </a:t>
            </a:r>
            <a:r>
              <a:rPr lang="en-US" sz="2400" dirty="0" err="1"/>
              <a:t>visar</a:t>
            </a:r>
            <a:r>
              <a:rPr lang="en-US" sz="2400" dirty="0"/>
              <a:t> de </a:t>
            </a:r>
            <a:r>
              <a:rPr lang="en-US" sz="2400" dirty="0" err="1"/>
              <a:t>olika</a:t>
            </a:r>
            <a:r>
              <a:rPr lang="en-US" sz="2400" dirty="0"/>
              <a:t> </a:t>
            </a:r>
            <a:r>
              <a:rPr lang="en-US" sz="2400" dirty="0" err="1"/>
              <a:t>portar</a:t>
            </a:r>
            <a:r>
              <a:rPr lang="en-US" sz="2400" dirty="0"/>
              <a:t> </a:t>
            </a:r>
            <a:r>
              <a:rPr lang="en-US" sz="2400" dirty="0" err="1"/>
              <a:t>som</a:t>
            </a:r>
            <a:r>
              <a:rPr lang="en-US" sz="2400" dirty="0"/>
              <a:t> </a:t>
            </a:r>
            <a:r>
              <a:rPr lang="en-US" sz="2400" dirty="0" err="1"/>
              <a:t>kan</a:t>
            </a:r>
            <a:r>
              <a:rPr lang="en-US" sz="2400" dirty="0"/>
              <a:t> </a:t>
            </a:r>
            <a:r>
              <a:rPr lang="en-US" sz="2400" dirty="0" err="1"/>
              <a:t>användas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4815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7045FC3-C974-4332-9B1D-A0425EB23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wrap="square" anchor="b">
            <a:normAutofit/>
          </a:bodyPr>
          <a:lstStyle/>
          <a:p>
            <a:r>
              <a:rPr lang="sv-SE" sz="4000" dirty="0"/>
              <a:t>Positionering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C9BF5519-A377-4DB0-9180-CADD14C458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32" y="868179"/>
            <a:ext cx="6623621" cy="5500724"/>
          </a:xfrm>
          <a:noFill/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63BFBA5-996D-4A31-851E-5A5A300528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/>
          <a:p>
            <a:endParaRPr lang="en-US" dirty="0"/>
          </a:p>
          <a:p>
            <a:r>
              <a:rPr lang="en-US" sz="2400" dirty="0"/>
              <a:t>Nursing Ann </a:t>
            </a:r>
            <a:r>
              <a:rPr lang="en-US" sz="2400" dirty="0" err="1"/>
              <a:t>kan</a:t>
            </a:r>
            <a:r>
              <a:rPr lang="en-US" sz="2400" dirty="0"/>
              <a:t> </a:t>
            </a:r>
            <a:r>
              <a:rPr lang="en-US" sz="2400" dirty="0" err="1"/>
              <a:t>böja</a:t>
            </a:r>
            <a:r>
              <a:rPr lang="en-US" sz="2400" dirty="0"/>
              <a:t> de </a:t>
            </a:r>
            <a:r>
              <a:rPr lang="en-US" sz="2400" dirty="0" err="1"/>
              <a:t>flesta</a:t>
            </a:r>
            <a:r>
              <a:rPr lang="en-US" sz="2400" dirty="0"/>
              <a:t> </a:t>
            </a:r>
            <a:r>
              <a:rPr lang="en-US" sz="2400" dirty="0" err="1"/>
              <a:t>leder</a:t>
            </a:r>
            <a:r>
              <a:rPr lang="en-US" sz="2400" dirty="0"/>
              <a:t> </a:t>
            </a:r>
            <a:r>
              <a:rPr lang="en-US" sz="2400" dirty="0" err="1"/>
              <a:t>och</a:t>
            </a:r>
            <a:r>
              <a:rPr lang="en-US" sz="2400" dirty="0"/>
              <a:t> </a:t>
            </a:r>
            <a:r>
              <a:rPr lang="en-US" sz="2400" dirty="0" err="1"/>
              <a:t>positioneras</a:t>
            </a:r>
            <a:r>
              <a:rPr lang="en-US" sz="2400" dirty="0"/>
              <a:t> i </a:t>
            </a:r>
            <a:r>
              <a:rPr lang="en-US" sz="2400" dirty="0" err="1"/>
              <a:t>olika</a:t>
            </a:r>
            <a:r>
              <a:rPr lang="en-US" sz="2400" dirty="0"/>
              <a:t> </a:t>
            </a:r>
            <a:r>
              <a:rPr lang="en-US" sz="2400" dirty="0" err="1"/>
              <a:t>ställningar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6201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vägg, inomhus, av trä&#10;&#10;Automatiskt genererad beskrivning">
            <a:extLst>
              <a:ext uri="{FF2B5EF4-FFF2-40B4-BE49-F238E27FC236}">
                <a16:creationId xmlns:a16="http://schemas.microsoft.com/office/drawing/2014/main" id="{0F48E4A1-D453-439D-A5C1-A3086148F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212" y="577326"/>
            <a:ext cx="4277511" cy="5703348"/>
          </a:xfrm>
          <a:prstGeom prst="rect">
            <a:avLst/>
          </a:prstGeom>
        </p:spPr>
      </p:pic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BF8C2EEF-2902-4F50-BD6C-9EB42CF07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28" y="1236645"/>
            <a:ext cx="3520737" cy="4114800"/>
          </a:xfrm>
        </p:spPr>
        <p:txBody>
          <a:bodyPr/>
          <a:lstStyle/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>
                <a:solidFill>
                  <a:schemeClr val="accent1"/>
                </a:solidFill>
              </a:rPr>
              <a:t>Utensilier för rengöring av</a:t>
            </a:r>
          </a:p>
          <a:p>
            <a:pPr marL="0" indent="0">
              <a:buNone/>
            </a:pPr>
            <a:r>
              <a:rPr lang="sv-SE" dirty="0">
                <a:solidFill>
                  <a:schemeClr val="accent1"/>
                </a:solidFill>
              </a:rPr>
              <a:t>hud och portar finns i förrådet</a:t>
            </a:r>
          </a:p>
        </p:txBody>
      </p:sp>
    </p:spTree>
    <p:extLst>
      <p:ext uri="{BB962C8B-B14F-4D97-AF65-F5344CB8AC3E}">
        <p14:creationId xmlns:p14="http://schemas.microsoft.com/office/powerpoint/2010/main" val="1374264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inomhus, golv, rum&#10;&#10;Automatiskt genererad beskrivning">
            <a:extLst>
              <a:ext uri="{FF2B5EF4-FFF2-40B4-BE49-F238E27FC236}">
                <a16:creationId xmlns:a16="http://schemas.microsoft.com/office/drawing/2014/main" id="{DA58E1E3-3194-4D78-A82D-78E89693DD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73" b="12219"/>
          <a:stretch/>
        </p:blipFill>
        <p:spPr>
          <a:xfrm>
            <a:off x="5312019" y="1004887"/>
            <a:ext cx="5375556" cy="5239825"/>
          </a:xfrm>
          <a:prstGeom prst="rect">
            <a:avLst/>
          </a:prstGeom>
          <a:noFill/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BA2A37B-BBC3-47A9-8512-9ABA45BE8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/>
          <a:p>
            <a:r>
              <a:rPr lang="en-US" sz="2000" dirty="0" err="1">
                <a:solidFill>
                  <a:schemeClr val="accent1"/>
                </a:solidFill>
              </a:rPr>
              <a:t>När</a:t>
            </a:r>
            <a:r>
              <a:rPr lang="en-US" sz="2000" dirty="0">
                <a:solidFill>
                  <a:schemeClr val="accent1"/>
                </a:solidFill>
              </a:rPr>
              <a:t> Nursing Anne </a:t>
            </a:r>
            <a:r>
              <a:rPr lang="en-US" sz="2000" dirty="0" err="1">
                <a:solidFill>
                  <a:schemeClr val="accent1"/>
                </a:solidFill>
              </a:rPr>
              <a:t>inte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används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för</a:t>
            </a:r>
            <a:r>
              <a:rPr lang="en-US" sz="2000" dirty="0">
                <a:solidFill>
                  <a:schemeClr val="accent1"/>
                </a:solidFill>
              </a:rPr>
              <a:t> scenario </a:t>
            </a:r>
            <a:r>
              <a:rPr lang="en-US" sz="2000" dirty="0" err="1">
                <a:solidFill>
                  <a:schemeClr val="accent1"/>
                </a:solidFill>
              </a:rPr>
              <a:t>kan</a:t>
            </a:r>
            <a:r>
              <a:rPr lang="en-US" sz="2000" dirty="0">
                <a:solidFill>
                  <a:schemeClr val="accent1"/>
                </a:solidFill>
              </a:rPr>
              <a:t> hon </a:t>
            </a:r>
            <a:r>
              <a:rPr lang="en-US" sz="2000" dirty="0" err="1">
                <a:solidFill>
                  <a:schemeClr val="accent1"/>
                </a:solidFill>
              </a:rPr>
              <a:t>flyttas</a:t>
            </a:r>
            <a:r>
              <a:rPr lang="en-US" sz="2000" dirty="0">
                <a:solidFill>
                  <a:schemeClr val="accent1"/>
                </a:solidFill>
              </a:rPr>
              <a:t> till </a:t>
            </a:r>
            <a:r>
              <a:rPr lang="en-US" sz="2000" dirty="0" err="1">
                <a:solidFill>
                  <a:schemeClr val="accent1"/>
                </a:solidFill>
              </a:rPr>
              <a:t>britsen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som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finns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i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förrådet</a:t>
            </a:r>
            <a:r>
              <a:rPr lang="en-US" sz="2000" dirty="0">
                <a:solidFill>
                  <a:schemeClr val="accent1"/>
                </a:solidFill>
              </a:rPr>
              <a:t>. </a:t>
            </a:r>
          </a:p>
          <a:p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Var </a:t>
            </a:r>
            <a:r>
              <a:rPr lang="en-US" sz="2000" dirty="0" err="1">
                <a:solidFill>
                  <a:schemeClr val="accent1"/>
                </a:solidFill>
              </a:rPr>
              <a:t>uppmärksam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på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att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alla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kontakter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är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utdragna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innan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förflyttning</a:t>
            </a:r>
            <a:r>
              <a:rPr lang="en-US" sz="2000" dirty="0">
                <a:solidFill>
                  <a:schemeClr val="accent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12077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EC42E79-FB12-4C27-975E-17423014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7" y="622300"/>
            <a:ext cx="10363200" cy="794518"/>
          </a:xfrm>
        </p:spPr>
        <p:txBody>
          <a:bodyPr/>
          <a:lstStyle/>
          <a:p>
            <a:r>
              <a:rPr lang="sv-SE" dirty="0" err="1"/>
              <a:t>Nursing</a:t>
            </a:r>
            <a:r>
              <a:rPr lang="sv-SE" dirty="0"/>
              <a:t> Anne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2E04793-A6C7-4860-B477-77FF3F71F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667" y="1487156"/>
            <a:ext cx="5080000" cy="4748544"/>
          </a:xfrm>
        </p:spPr>
        <p:txBody>
          <a:bodyPr/>
          <a:lstStyle/>
          <a:p>
            <a:r>
              <a:rPr lang="sv-SE" dirty="0"/>
              <a:t>Ana Zander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9061BC3-BD1F-43FB-BA0F-41821A247E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2867" y="1487156"/>
            <a:ext cx="5080000" cy="4748544"/>
          </a:xfrm>
        </p:spPr>
        <p:txBody>
          <a:bodyPr/>
          <a:lstStyle/>
          <a:p>
            <a:r>
              <a:rPr lang="sv-SE" dirty="0"/>
              <a:t>Gerd Zander</a:t>
            </a:r>
          </a:p>
        </p:txBody>
      </p:sp>
      <p:pic>
        <p:nvPicPr>
          <p:cNvPr id="6" name="Bildobjekt 5" descr="En bild som visar vägg, inomhus, säng, golv&#10;&#10;Automatiskt genererad beskrivning">
            <a:extLst>
              <a:ext uri="{FF2B5EF4-FFF2-40B4-BE49-F238E27FC236}">
                <a16:creationId xmlns:a16="http://schemas.microsoft.com/office/drawing/2014/main" id="{5BC1E4E4-1E2B-4D65-87DB-8BE96565C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755" y="2301072"/>
            <a:ext cx="3040884" cy="4054512"/>
          </a:xfrm>
          <a:prstGeom prst="rect">
            <a:avLst/>
          </a:prstGeom>
        </p:spPr>
      </p:pic>
      <p:pic>
        <p:nvPicPr>
          <p:cNvPr id="8" name="Bildobjekt 7" descr="En bild som visar vägg, inomhus&#10;&#10;Automatiskt genererad beskrivning">
            <a:extLst>
              <a:ext uri="{FF2B5EF4-FFF2-40B4-BE49-F238E27FC236}">
                <a16:creationId xmlns:a16="http://schemas.microsoft.com/office/drawing/2014/main" id="{B726BB9F-68AF-4008-8749-9980BC98F1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9140" y="2807887"/>
            <a:ext cx="4054511" cy="304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49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C61A2C5-0319-473F-96DC-ABF463536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7" y="622300"/>
            <a:ext cx="10363200" cy="1574800"/>
          </a:xfrm>
        </p:spPr>
        <p:txBody>
          <a:bodyPr/>
          <a:lstStyle/>
          <a:p>
            <a:r>
              <a:rPr lang="sv-SE" dirty="0"/>
              <a:t>För allas trivsel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B4CB77C-0138-4B09-B6C0-3ADF43039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667" y="1694576"/>
            <a:ext cx="10666790" cy="4541124"/>
          </a:xfrm>
        </p:spPr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Häng av ytterkläder utanför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 </a:t>
            </a:r>
            <a:r>
              <a:rPr 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l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ägenheten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  <a:endParaRPr lang="en-US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Maxantal som bör vistas i lägenheten 8-10 pers.</a:t>
            </a:r>
            <a:endParaRPr lang="en-US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Livsmedelsvarorna i köket är endast attrapper.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Använd ej något avlopp i badrummet, de fungerar ej!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000000"/>
                </a:solidFill>
                <a:latin typeface="Calibri" panose="020F0502020204030204" pitchFamily="34" charset="0"/>
              </a:rPr>
              <a:t>Vattenkranen i köket kan dock användas.</a:t>
            </a:r>
            <a:endParaRPr lang="en-US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000000"/>
                </a:solidFill>
                <a:latin typeface="Calibri" panose="020F0502020204030204" pitchFamily="34" charset="0"/>
              </a:rPr>
              <a:t>Läraren lämnar lägenheten sist, inga studenter lämnas kvar själva.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Lämna lägenheten i samma skick som när du kom.</a:t>
            </a:r>
            <a:endParaRPr lang="en-US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sv-SE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sv-SE" sz="2400" b="1" dirty="0">
                <a:solidFill>
                  <a:schemeClr val="accent1"/>
                </a:solidFill>
                <a:latin typeface="Calibri" panose="020F0502020204030204" pitchFamily="34" charset="0"/>
              </a:rPr>
              <a:t>Visa respekt för </a:t>
            </a:r>
            <a:r>
              <a:rPr lang="sv-SE" sz="2400" b="1" dirty="0" err="1">
                <a:solidFill>
                  <a:schemeClr val="accent1"/>
                </a:solidFill>
                <a:latin typeface="Calibri" panose="020F0502020204030204" pitchFamily="34" charset="0"/>
              </a:rPr>
              <a:t>Nursing</a:t>
            </a:r>
            <a:r>
              <a:rPr lang="sv-SE" sz="2400" b="1" dirty="0">
                <a:solidFill>
                  <a:schemeClr val="accent1"/>
                </a:solidFill>
                <a:latin typeface="Calibri" panose="020F0502020204030204" pitchFamily="34" charset="0"/>
              </a:rPr>
              <a:t> Anne, tänk att det är en patient!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94833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DA06407-BCA8-4E5A-9D5B-4C29B884E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64433"/>
            <a:ext cx="3399357" cy="1617777"/>
          </a:xfrm>
        </p:spPr>
        <p:txBody>
          <a:bodyPr anchor="b">
            <a:normAutofit/>
          </a:bodyPr>
          <a:lstStyle/>
          <a:p>
            <a:r>
              <a:rPr lang="sv-SE" sz="3600" dirty="0" err="1"/>
              <a:t>Nursing</a:t>
            </a:r>
            <a:r>
              <a:rPr lang="sv-SE" sz="3600" dirty="0"/>
              <a:t> Anne i två versioner</a:t>
            </a: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D6D489E4-42EF-447A-8BDF-D7DF589D8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Ana Zander – </a:t>
            </a:r>
            <a:r>
              <a:rPr lang="en-US" sz="2200" dirty="0" err="1"/>
              <a:t>ung</a:t>
            </a:r>
            <a:r>
              <a:rPr lang="en-US" sz="2200" dirty="0"/>
              <a:t> version</a:t>
            </a:r>
          </a:p>
          <a:p>
            <a:r>
              <a:rPr lang="en-US" sz="2200" dirty="0"/>
              <a:t>Gerd Zander – </a:t>
            </a:r>
            <a:r>
              <a:rPr lang="en-US" sz="2200" dirty="0" err="1"/>
              <a:t>äldre</a:t>
            </a:r>
            <a:r>
              <a:rPr lang="en-US" sz="2200" dirty="0"/>
              <a:t> version</a:t>
            </a:r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5" name="Platshållare för innehåll 4" descr="En bild som visar person, inomhus&#10;&#10;Automatiskt genererad beskrivning">
            <a:extLst>
              <a:ext uri="{FF2B5EF4-FFF2-40B4-BE49-F238E27FC236}">
                <a16:creationId xmlns:a16="http://schemas.microsoft.com/office/drawing/2014/main" id="{CAFA954C-2C4C-48FC-A813-5DADE3D9FF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522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07549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0DC406E-E71E-483D-9478-751F67060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800" kern="1200" dirty="0">
                <a:latin typeface="+mj-lt"/>
                <a:ea typeface="+mj-ea"/>
                <a:cs typeface="+mj-cs"/>
              </a:rPr>
              <a:t>Byte </a:t>
            </a:r>
            <a:r>
              <a:rPr lang="en-US" sz="2800" kern="1200" dirty="0" err="1">
                <a:latin typeface="+mj-lt"/>
                <a:ea typeface="+mj-ea"/>
                <a:cs typeface="+mj-cs"/>
              </a:rPr>
              <a:t>och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800" dirty="0" err="1"/>
              <a:t>f</a:t>
            </a:r>
            <a:r>
              <a:rPr lang="en-US" sz="2800" kern="1200" dirty="0" err="1">
                <a:latin typeface="+mj-lt"/>
                <a:ea typeface="+mj-ea"/>
                <a:cs typeface="+mj-cs"/>
              </a:rPr>
              <a:t>örvaring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 av </a:t>
            </a:r>
            <a:r>
              <a:rPr lang="en-US" sz="2800" kern="1200" dirty="0" err="1">
                <a:latin typeface="+mj-lt"/>
                <a:ea typeface="+mj-ea"/>
                <a:cs typeface="+mj-cs"/>
              </a:rPr>
              <a:t>kroppsdräkter</a:t>
            </a:r>
            <a:endParaRPr lang="en-US" sz="28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FA31732-B33A-481B-B79C-37A24F9D38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2258171"/>
            <a:ext cx="2804504" cy="391879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800" dirty="0"/>
              <a:t>Se </a:t>
            </a:r>
            <a:r>
              <a:rPr lang="en-US" sz="1800" dirty="0" err="1"/>
              <a:t>instruktionsfilmer</a:t>
            </a:r>
            <a:r>
              <a:rPr lang="en-US" sz="1800" dirty="0"/>
              <a:t>:</a:t>
            </a:r>
          </a:p>
          <a:p>
            <a:pPr marL="0" indent="0">
              <a:buNone/>
            </a:pPr>
            <a:r>
              <a:rPr lang="en-US" sz="1800" dirty="0">
                <a:hlinkClick r:id="rId2"/>
              </a:rPr>
              <a:t>https://youtu.be/-HGaJV8B02Q</a:t>
            </a:r>
            <a:r>
              <a:rPr lang="en-US" sz="1800" dirty="0"/>
              <a:t> </a:t>
            </a:r>
          </a:p>
          <a:p>
            <a:pPr marL="0" indent="0">
              <a:buNone/>
            </a:pPr>
            <a:r>
              <a:rPr lang="en-US" sz="1800" dirty="0">
                <a:hlinkClick r:id="rId3"/>
              </a:rPr>
              <a:t>https://youtu.be/0v9Cc7N9rX4</a:t>
            </a:r>
            <a:r>
              <a:rPr lang="en-US" sz="1800" dirty="0"/>
              <a:t> 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Den </a:t>
            </a:r>
            <a:r>
              <a:rPr lang="en-US" sz="1800" dirty="0" err="1"/>
              <a:t>kroppsdräkt</a:t>
            </a:r>
            <a:r>
              <a:rPr lang="en-US" sz="1800" dirty="0"/>
              <a:t> </a:t>
            </a:r>
            <a:r>
              <a:rPr lang="en-US" sz="1800" dirty="0" err="1"/>
              <a:t>som</a:t>
            </a:r>
            <a:r>
              <a:rPr lang="en-US" sz="1800" dirty="0"/>
              <a:t> </a:t>
            </a:r>
            <a:r>
              <a:rPr lang="en-US" sz="1800" dirty="0" err="1"/>
              <a:t>inte</a:t>
            </a:r>
            <a:r>
              <a:rPr lang="en-US" sz="1800" dirty="0"/>
              <a:t> </a:t>
            </a:r>
            <a:r>
              <a:rPr lang="en-US" sz="1800" dirty="0" err="1"/>
              <a:t>används</a:t>
            </a:r>
            <a:r>
              <a:rPr lang="en-US" sz="1800" dirty="0"/>
              <a:t> </a:t>
            </a:r>
            <a:r>
              <a:rPr lang="en-US" sz="1800" dirty="0" err="1"/>
              <a:t>för</a:t>
            </a:r>
            <a:r>
              <a:rPr lang="en-US" sz="1800" dirty="0"/>
              <a:t> </a:t>
            </a:r>
            <a:r>
              <a:rPr lang="en-US" sz="1800" dirty="0" err="1"/>
              <a:t>tillfället</a:t>
            </a:r>
            <a:r>
              <a:rPr lang="en-US" sz="1800" dirty="0"/>
              <a:t> </a:t>
            </a:r>
            <a:r>
              <a:rPr lang="en-US" sz="1800" dirty="0" err="1"/>
              <a:t>förvaras</a:t>
            </a:r>
            <a:r>
              <a:rPr lang="en-US" sz="1800" dirty="0"/>
              <a:t> </a:t>
            </a:r>
            <a:r>
              <a:rPr lang="en-US" sz="1800" dirty="0" err="1"/>
              <a:t>bäst</a:t>
            </a:r>
            <a:r>
              <a:rPr lang="en-US" sz="1800" dirty="0"/>
              <a:t> </a:t>
            </a:r>
            <a:r>
              <a:rPr lang="en-US" sz="1800" dirty="0" err="1"/>
              <a:t>på</a:t>
            </a:r>
            <a:r>
              <a:rPr lang="en-US" sz="1800" dirty="0"/>
              <a:t> </a:t>
            </a:r>
            <a:r>
              <a:rPr lang="en-US" sz="1800" dirty="0" err="1"/>
              <a:t>rulle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avsedd</a:t>
            </a:r>
            <a:r>
              <a:rPr lang="en-US" sz="1800" dirty="0"/>
              <a:t> </a:t>
            </a:r>
            <a:r>
              <a:rPr lang="en-US" sz="1800" dirty="0" err="1"/>
              <a:t>plastback</a:t>
            </a:r>
            <a:r>
              <a:rPr lang="en-US" sz="1800" dirty="0"/>
              <a:t> med lock.</a:t>
            </a:r>
          </a:p>
        </p:txBody>
      </p:sp>
      <p:pic>
        <p:nvPicPr>
          <p:cNvPr id="8" name="Platshållare för innehåll 7" descr="En bild som visar inomhus&#10;&#10;Automatiskt genererad beskrivning">
            <a:extLst>
              <a:ext uri="{FF2B5EF4-FFF2-40B4-BE49-F238E27FC236}">
                <a16:creationId xmlns:a16="http://schemas.microsoft.com/office/drawing/2014/main" id="{2E1AE696-590E-4798-8949-4714241F5A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5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6" name="Platshållare för innehåll 5" descr="En bild som visar inomhus, vägg, golv&#10;&#10;Automatiskt genererad beskrivning">
            <a:extLst>
              <a:ext uri="{FF2B5EF4-FFF2-40B4-BE49-F238E27FC236}">
                <a16:creationId xmlns:a16="http://schemas.microsoft.com/office/drawing/2014/main" id="{984C0670-63C4-4D58-80E6-530871E2DF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5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65550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A5781FE-E7A9-4814-9D19-D6570C93C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70"/>
            <a:ext cx="4368602" cy="1429952"/>
          </a:xfrm>
        </p:spPr>
        <p:txBody>
          <a:bodyPr anchor="b">
            <a:normAutofit/>
          </a:bodyPr>
          <a:lstStyle/>
          <a:p>
            <a:r>
              <a:rPr lang="sv-SE" sz="5400" dirty="0"/>
              <a:t>Peruk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306BEA1-CCE3-41D6-9B71-795DB1704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098221"/>
            <a:ext cx="3288825" cy="409534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err="1"/>
              <a:t>För</a:t>
            </a:r>
            <a:r>
              <a:rPr lang="en-US" sz="2200" dirty="0"/>
              <a:t> byte av </a:t>
            </a:r>
            <a:r>
              <a:rPr lang="en-US" sz="2200" dirty="0" err="1"/>
              <a:t>peruk</a:t>
            </a:r>
            <a:r>
              <a:rPr lang="en-US" sz="2200" dirty="0"/>
              <a:t> se: </a:t>
            </a:r>
            <a:r>
              <a:rPr lang="en-US" sz="2200" dirty="0">
                <a:hlinkClick r:id="rId2"/>
              </a:rPr>
              <a:t>https://youtu.be/5DWbO-AVD7k</a:t>
            </a:r>
            <a:r>
              <a:rPr lang="en-US" sz="2200" dirty="0"/>
              <a:t>  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err="1"/>
              <a:t>Förvaras</a:t>
            </a:r>
            <a:r>
              <a:rPr lang="en-US" sz="2200" dirty="0"/>
              <a:t> med </a:t>
            </a:r>
            <a:r>
              <a:rPr lang="en-US" sz="2200" dirty="0" err="1"/>
              <a:t>hårnät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avsedd</a:t>
            </a:r>
            <a:r>
              <a:rPr lang="en-US" sz="2200" dirty="0"/>
              <a:t> </a:t>
            </a:r>
            <a:r>
              <a:rPr lang="en-US" sz="2200" dirty="0" err="1"/>
              <a:t>plastback</a:t>
            </a:r>
            <a:r>
              <a:rPr lang="en-US" sz="2200" dirty="0"/>
              <a:t>.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33795C9B-23AF-4407-A1BD-280B657DCF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6" r="-1" b="1671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53748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0EBFB31-0FDC-4B49-8E4F-E419DC03B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sv-SE" sz="5400" dirty="0"/>
              <a:t>Fötter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3033402-761F-40E8-B7BD-AA718630F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err="1"/>
              <a:t>Som</a:t>
            </a:r>
            <a:r>
              <a:rPr lang="en-US" sz="2200" dirty="0"/>
              <a:t> </a:t>
            </a:r>
            <a:r>
              <a:rPr lang="en-US" sz="2200" dirty="0" err="1"/>
              <a:t>tillbehör</a:t>
            </a:r>
            <a:r>
              <a:rPr lang="en-US" sz="2200" dirty="0"/>
              <a:t> </a:t>
            </a:r>
            <a:r>
              <a:rPr lang="en-US" sz="2200" dirty="0" err="1"/>
              <a:t>finns</a:t>
            </a:r>
            <a:r>
              <a:rPr lang="en-US" sz="2200" dirty="0"/>
              <a:t> </a:t>
            </a:r>
            <a:r>
              <a:rPr lang="en-US" sz="2200" dirty="0" err="1"/>
              <a:t>fötter</a:t>
            </a:r>
            <a:r>
              <a:rPr lang="en-US" sz="2200" dirty="0"/>
              <a:t> med </a:t>
            </a:r>
            <a:r>
              <a:rPr lang="en-US" sz="2200" dirty="0" err="1"/>
              <a:t>olika</a:t>
            </a:r>
            <a:r>
              <a:rPr lang="en-US" sz="2200" dirty="0"/>
              <a:t> grader av </a:t>
            </a:r>
            <a:r>
              <a:rPr lang="en-US" sz="2200" dirty="0" err="1"/>
              <a:t>sår</a:t>
            </a:r>
            <a:r>
              <a:rPr lang="en-US" sz="2200" dirty="0"/>
              <a:t>.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err="1"/>
              <a:t>Förvaras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avsedd</a:t>
            </a:r>
            <a:r>
              <a:rPr lang="en-US" sz="2200" dirty="0"/>
              <a:t> </a:t>
            </a:r>
            <a:r>
              <a:rPr lang="en-US" sz="2200" dirty="0" err="1"/>
              <a:t>plastback</a:t>
            </a:r>
            <a:r>
              <a:rPr lang="en-US" sz="2200" dirty="0"/>
              <a:t>.</a:t>
            </a:r>
          </a:p>
        </p:txBody>
      </p:sp>
      <p:pic>
        <p:nvPicPr>
          <p:cNvPr id="5" name="Platshållare för innehåll 4" descr="En bild som visar baby&#10;&#10;Automatiskt genererad beskrivning">
            <a:extLst>
              <a:ext uri="{FF2B5EF4-FFF2-40B4-BE49-F238E27FC236}">
                <a16:creationId xmlns:a16="http://schemas.microsoft.com/office/drawing/2014/main" id="{C6B37772-909D-4B27-861E-8FD3138002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4" r="-1" b="1154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3216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850E824-61AA-4A92-B927-CF63C5DAF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sv-SE" sz="5400" dirty="0"/>
              <a:t>Byte av fot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0B0BD20-6C43-49E0-AD78-1D5789473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err="1"/>
              <a:t>Instruktion</a:t>
            </a:r>
            <a:r>
              <a:rPr lang="en-US" sz="2200" dirty="0"/>
              <a:t> till </a:t>
            </a:r>
            <a:r>
              <a:rPr lang="en-US" sz="2200" dirty="0" err="1"/>
              <a:t>hur</a:t>
            </a:r>
            <a:r>
              <a:rPr lang="en-US" sz="2200" dirty="0"/>
              <a:t> man </a:t>
            </a:r>
            <a:r>
              <a:rPr lang="en-US" sz="2200" dirty="0" err="1"/>
              <a:t>byter</a:t>
            </a:r>
            <a:r>
              <a:rPr lang="en-US" sz="2200" dirty="0"/>
              <a:t> </a:t>
            </a:r>
            <a:r>
              <a:rPr lang="en-US" sz="2200" dirty="0" err="1"/>
              <a:t>fot</a:t>
            </a:r>
            <a:r>
              <a:rPr lang="en-US" sz="2200" dirty="0"/>
              <a:t> </a:t>
            </a:r>
            <a:r>
              <a:rPr lang="en-US" sz="2200" dirty="0" err="1"/>
              <a:t>finns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plastbacken</a:t>
            </a:r>
            <a:r>
              <a:rPr lang="en-US" sz="2200" dirty="0"/>
              <a:t> </a:t>
            </a:r>
            <a:r>
              <a:rPr lang="en-US" sz="2200" dirty="0" err="1"/>
              <a:t>som</a:t>
            </a:r>
            <a:r>
              <a:rPr lang="en-US" sz="2200" dirty="0"/>
              <a:t> </a:t>
            </a:r>
            <a:r>
              <a:rPr lang="en-US" sz="2200" dirty="0" err="1"/>
              <a:t>fötterna</a:t>
            </a:r>
            <a:r>
              <a:rPr lang="en-US" sz="2200" dirty="0"/>
              <a:t> </a:t>
            </a:r>
            <a:r>
              <a:rPr lang="en-US" sz="2200" dirty="0" err="1"/>
              <a:t>förvaras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.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F291A7B1-3C7C-4952-950D-9712C91DB8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0" r="-1" b="955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34691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6483267-3BC0-45A6-B3A8-4F63AA605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5052"/>
            <a:ext cx="3093720" cy="1645920"/>
          </a:xfrm>
        </p:spPr>
        <p:txBody>
          <a:bodyPr>
            <a:normAutofit/>
          </a:bodyPr>
          <a:lstStyle/>
          <a:p>
            <a:r>
              <a:rPr lang="sv-SE" sz="2600" dirty="0"/>
              <a:t>Möjlighet att byta iris och pupiller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AA6C2DF-652A-4CD9-9EAD-21E167E1A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266" y="4204607"/>
            <a:ext cx="7104188" cy="156754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dirty="0" err="1"/>
              <a:t>Som</a:t>
            </a:r>
            <a:r>
              <a:rPr lang="en-US" sz="1800" dirty="0"/>
              <a:t> </a:t>
            </a:r>
            <a:r>
              <a:rPr lang="en-US" sz="1800" dirty="0" err="1"/>
              <a:t>tillbehör</a:t>
            </a:r>
            <a:r>
              <a:rPr lang="en-US" sz="1800" dirty="0"/>
              <a:t> </a:t>
            </a:r>
            <a:r>
              <a:rPr lang="en-US" sz="1800" dirty="0" err="1"/>
              <a:t>finns</a:t>
            </a:r>
            <a:r>
              <a:rPr lang="en-US" sz="1800" dirty="0"/>
              <a:t> </a:t>
            </a:r>
            <a:r>
              <a:rPr lang="en-US" sz="1800" dirty="0" err="1"/>
              <a:t>ögon</a:t>
            </a:r>
            <a:r>
              <a:rPr lang="en-US" sz="1800" dirty="0"/>
              <a:t> med </a:t>
            </a:r>
            <a:r>
              <a:rPr lang="en-US" sz="1800" dirty="0" err="1"/>
              <a:t>varierande</a:t>
            </a:r>
            <a:r>
              <a:rPr lang="en-US" sz="1800" dirty="0"/>
              <a:t> </a:t>
            </a:r>
            <a:r>
              <a:rPr lang="en-US" sz="1800" dirty="0" err="1"/>
              <a:t>pupillstorlekar</a:t>
            </a:r>
            <a:r>
              <a:rPr lang="en-US" sz="1800" dirty="0"/>
              <a:t> </a:t>
            </a:r>
            <a:r>
              <a:rPr lang="en-US" sz="1800" dirty="0" err="1"/>
              <a:t>och</a:t>
            </a:r>
            <a:r>
              <a:rPr lang="en-US" sz="1800" dirty="0"/>
              <a:t> </a:t>
            </a:r>
            <a:r>
              <a:rPr lang="en-US" sz="1800" dirty="0" err="1"/>
              <a:t>patologiska</a:t>
            </a:r>
            <a:r>
              <a:rPr lang="en-US" sz="1800" dirty="0"/>
              <a:t> </a:t>
            </a:r>
            <a:r>
              <a:rPr lang="en-US" sz="1800" dirty="0" err="1"/>
              <a:t>förändringar</a:t>
            </a:r>
            <a:r>
              <a:rPr lang="en-US" sz="1800" dirty="0"/>
              <a:t>.</a:t>
            </a:r>
          </a:p>
          <a:p>
            <a:pPr marL="0" indent="0">
              <a:buNone/>
            </a:pPr>
            <a:r>
              <a:rPr lang="en-US" sz="1800" dirty="0" err="1"/>
              <a:t>Förvaras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avsedd</a:t>
            </a:r>
            <a:r>
              <a:rPr lang="en-US" sz="1800" dirty="0"/>
              <a:t> </a:t>
            </a:r>
            <a:r>
              <a:rPr lang="en-US" sz="1800" dirty="0" err="1"/>
              <a:t>plastback</a:t>
            </a:r>
            <a:r>
              <a:rPr lang="en-US" sz="1800" dirty="0"/>
              <a:t>.</a:t>
            </a:r>
          </a:p>
        </p:txBody>
      </p:sp>
      <p:pic>
        <p:nvPicPr>
          <p:cNvPr id="9" name="Bildobjekt 8" descr="En bild som visar text, inomhus, kärl&#10;&#10;Automatiskt genererad beskrivning">
            <a:extLst>
              <a:ext uri="{FF2B5EF4-FFF2-40B4-BE49-F238E27FC236}">
                <a16:creationId xmlns:a16="http://schemas.microsoft.com/office/drawing/2014/main" id="{1253BD1F-BD67-49CD-93EF-CAD3309139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8" r="-3" b="17434"/>
          <a:stretch/>
        </p:blipFill>
        <p:spPr>
          <a:xfrm>
            <a:off x="20" y="-6"/>
            <a:ext cx="3931900" cy="4005072"/>
          </a:xfrm>
          <a:prstGeom prst="rect">
            <a:avLst/>
          </a:prstGeom>
        </p:spPr>
      </p:pic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F1D6C7F3-C065-4E6F-95CB-EA10BC71CB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2" r="-3" b="7230"/>
          <a:stretch/>
        </p:blipFill>
        <p:spPr>
          <a:xfrm>
            <a:off x="4130040" y="6"/>
            <a:ext cx="3931920" cy="4005071"/>
          </a:xfrm>
          <a:prstGeom prst="rect">
            <a:avLst/>
          </a:prstGeom>
        </p:spPr>
      </p:pic>
      <p:pic>
        <p:nvPicPr>
          <p:cNvPr id="7" name="Bildobjekt 6" descr="En bild som visar person, inomhus&#10;&#10;Automatiskt genererad beskrivning">
            <a:extLst>
              <a:ext uri="{FF2B5EF4-FFF2-40B4-BE49-F238E27FC236}">
                <a16:creationId xmlns:a16="http://schemas.microsoft.com/office/drawing/2014/main" id="{972DB9EB-AD6E-4302-ABE0-E7763BA55F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3602"/>
          <a:stretch/>
        </p:blipFill>
        <p:spPr>
          <a:xfrm>
            <a:off x="8260080" y="-1"/>
            <a:ext cx="3931920" cy="400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285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EE217A3-B0FF-43CE-A21F-EEBC05783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sv-SE" sz="5400" dirty="0"/>
              <a:t>Stomier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39C00DB-BE0A-4220-A3C4-711711313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Det </a:t>
            </a:r>
            <a:r>
              <a:rPr lang="en-US" sz="2200" dirty="0" err="1"/>
              <a:t>finns</a:t>
            </a:r>
            <a:r>
              <a:rPr lang="en-US" sz="2200" dirty="0"/>
              <a:t> </a:t>
            </a:r>
            <a:r>
              <a:rPr lang="en-US" sz="2200" dirty="0" err="1"/>
              <a:t>även</a:t>
            </a:r>
            <a:r>
              <a:rPr lang="en-US" sz="2200" dirty="0"/>
              <a:t> </a:t>
            </a:r>
            <a:r>
              <a:rPr lang="en-US" sz="2200" dirty="0" err="1"/>
              <a:t>möjlighet</a:t>
            </a:r>
            <a:r>
              <a:rPr lang="en-US" sz="2200" dirty="0"/>
              <a:t> </a:t>
            </a:r>
            <a:r>
              <a:rPr lang="en-US" sz="2200" dirty="0" err="1"/>
              <a:t>att</a:t>
            </a:r>
            <a:r>
              <a:rPr lang="en-US" sz="2200" dirty="0"/>
              <a:t> </a:t>
            </a:r>
            <a:r>
              <a:rPr lang="en-US" sz="2200" dirty="0" err="1"/>
              <a:t>applicera</a:t>
            </a:r>
            <a:r>
              <a:rPr lang="en-US" sz="2200" dirty="0"/>
              <a:t> </a:t>
            </a:r>
            <a:r>
              <a:rPr lang="en-US" sz="2200" dirty="0" err="1"/>
              <a:t>olika</a:t>
            </a:r>
            <a:r>
              <a:rPr lang="en-US" sz="2200" dirty="0"/>
              <a:t> </a:t>
            </a:r>
            <a:r>
              <a:rPr lang="en-US" sz="2200" dirty="0" err="1"/>
              <a:t>typer</a:t>
            </a:r>
            <a:r>
              <a:rPr lang="en-US" sz="2200" dirty="0"/>
              <a:t> av </a:t>
            </a:r>
            <a:r>
              <a:rPr lang="en-US" sz="2200" dirty="0" err="1"/>
              <a:t>stomier</a:t>
            </a:r>
            <a:r>
              <a:rPr lang="en-US" sz="2200" dirty="0"/>
              <a:t>.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err="1"/>
              <a:t>Förvaras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avsedd</a:t>
            </a:r>
            <a:r>
              <a:rPr lang="en-US" sz="2200" dirty="0"/>
              <a:t> </a:t>
            </a:r>
            <a:r>
              <a:rPr lang="en-US" sz="2200" dirty="0" err="1"/>
              <a:t>plastback</a:t>
            </a:r>
            <a:r>
              <a:rPr lang="en-US" sz="2200" dirty="0"/>
              <a:t>.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61B13CE2-05A2-48CF-AD76-2204EDB91C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9" r="-1" b="1446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595021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1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870052"/>
      </a:accent1>
      <a:accent2>
        <a:srgbClr val="9FE6E9"/>
      </a:accent2>
      <a:accent3>
        <a:srgbClr val="FFFFFF"/>
      </a:accent3>
      <a:accent4>
        <a:srgbClr val="000000"/>
      </a:accent4>
      <a:accent5>
        <a:srgbClr val="C3AAB3"/>
      </a:accent5>
      <a:accent6>
        <a:srgbClr val="90D0D3"/>
      </a:accent6>
      <a:hlink>
        <a:srgbClr val="D40963"/>
      </a:hlink>
      <a:folHlink>
        <a:srgbClr val="CBCBCB"/>
      </a:folHlink>
    </a:clrScheme>
    <a:fontScheme name="Office-tem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Office-t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61B54"/>
        </a:accent1>
        <a:accent2>
          <a:srgbClr val="97D8DA"/>
        </a:accent2>
        <a:accent3>
          <a:srgbClr val="FFFFFF"/>
        </a:accent3>
        <a:accent4>
          <a:srgbClr val="000000"/>
        </a:accent4>
        <a:accent5>
          <a:srgbClr val="BDABB3"/>
        </a:accent5>
        <a:accent6>
          <a:srgbClr val="88C4C5"/>
        </a:accent6>
        <a:hlink>
          <a:srgbClr val="CF0063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1" id="{BA32FC0B-B68E-4433-BB08-A5665B14D4AB}" vid="{52681F33-3680-44C0-9BE9-83B57553A9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Tema1</Template>
  <TotalTime>268</TotalTime>
  <Words>390</Words>
  <Application>Microsoft Office PowerPoint</Application>
  <PresentationFormat>Bredbild</PresentationFormat>
  <Paragraphs>71</Paragraphs>
  <Slides>20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20</vt:i4>
      </vt:variant>
    </vt:vector>
  </HeadingPairs>
  <TitlesOfParts>
    <vt:vector size="25" baseType="lpstr">
      <vt:lpstr>Arial</vt:lpstr>
      <vt:lpstr>Calibri</vt:lpstr>
      <vt:lpstr>Times</vt:lpstr>
      <vt:lpstr>Wingdings</vt:lpstr>
      <vt:lpstr>Tema1</vt:lpstr>
      <vt:lpstr>Nursing Anne med tillbehör</vt:lpstr>
      <vt:lpstr>Nursing Anne</vt:lpstr>
      <vt:lpstr>Nursing Anne i två versioner</vt:lpstr>
      <vt:lpstr>Byte och förvaring av kroppsdräkter</vt:lpstr>
      <vt:lpstr>Peruk</vt:lpstr>
      <vt:lpstr>Fötter</vt:lpstr>
      <vt:lpstr>Byte av fot</vt:lpstr>
      <vt:lpstr>Möjlighet att byta iris och pupiller</vt:lpstr>
      <vt:lpstr>Stomier</vt:lpstr>
      <vt:lpstr>PowerPoint-presentation</vt:lpstr>
      <vt:lpstr>Översikt av olika funktioner</vt:lpstr>
      <vt:lpstr>Pulspalpation</vt:lpstr>
      <vt:lpstr>Auskultation – placering mikrofoner</vt:lpstr>
      <vt:lpstr>Mäta blodtryck</vt:lpstr>
      <vt:lpstr>Injektionsställen</vt:lpstr>
      <vt:lpstr>Översikt portar</vt:lpstr>
      <vt:lpstr>Positionering</vt:lpstr>
      <vt:lpstr>PowerPoint-presentation</vt:lpstr>
      <vt:lpstr>PowerPoint-presentation</vt:lpstr>
      <vt:lpstr>För allas trivsel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Nursing Anne med tillbehör</dc:title>
  <dc:creator>Eva Broberger</dc:creator>
  <cp:lastModifiedBy>Eva Broberger</cp:lastModifiedBy>
  <cp:revision>17</cp:revision>
  <dcterms:created xsi:type="dcterms:W3CDTF">2021-07-07T13:23:52Z</dcterms:created>
  <dcterms:modified xsi:type="dcterms:W3CDTF">2021-08-16T09:58:14Z</dcterms:modified>
</cp:coreProperties>
</file>